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1" r:id="rId2"/>
    <p:sldId id="324" r:id="rId3"/>
    <p:sldId id="317" r:id="rId4"/>
    <p:sldId id="318" r:id="rId5"/>
    <p:sldId id="319" r:id="rId6"/>
    <p:sldId id="320" r:id="rId7"/>
    <p:sldId id="321" r:id="rId8"/>
    <p:sldId id="322" r:id="rId9"/>
    <p:sldId id="311" r:id="rId10"/>
    <p:sldId id="323" r:id="rId11"/>
    <p:sldId id="286" r:id="rId12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3" autoAdjust="0"/>
    <p:restoredTop sz="98077" autoAdjust="0"/>
  </p:normalViewPr>
  <p:slideViewPr>
    <p:cSldViewPr>
      <p:cViewPr>
        <p:scale>
          <a:sx n="100" d="100"/>
          <a:sy n="100" d="100"/>
        </p:scale>
        <p:origin x="-1206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32" y="-102"/>
      </p:cViewPr>
      <p:guideLst>
        <p:guide orient="horz" pos="3130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2E264-C465-444E-804D-4B068725B0DD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9605-A33A-4748-95E8-B39490562A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162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9605-A33A-4748-95E8-B39490562A4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9605-A33A-4748-95E8-B39490562A4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9605-A33A-4748-95E8-B39490562A4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9605-A33A-4748-95E8-B39490562A4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421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296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061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8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793272" y="0"/>
            <a:ext cx="108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48618" y="-1"/>
            <a:ext cx="9818928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8618" y="6759549"/>
            <a:ext cx="9818928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1920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533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0379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720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022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639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032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75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76CB-3A4E-48EA-8C62-0B6B940D016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E354-5157-408B-9AAC-D55B716DE3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023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kinnovation.co.kr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85" t="33698" r="15827" b="25077"/>
          <a:stretch/>
        </p:blipFill>
        <p:spPr>
          <a:xfrm>
            <a:off x="2809874" y="2940755"/>
            <a:ext cx="3819525" cy="1516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0750" y="3007985"/>
            <a:ext cx="2715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Marketing Communication Innovation</a:t>
            </a:r>
            <a:endParaRPr lang="ko-KR" altLang="en-US" sz="12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54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019" y="332656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진행 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(2016’~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현재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6635968"/>
              </p:ext>
            </p:extLst>
          </p:nvPr>
        </p:nvGraphicFramePr>
        <p:xfrm>
          <a:off x="416496" y="836712"/>
          <a:ext cx="8928991" cy="5812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79"/>
                <a:gridCol w="1080120"/>
                <a:gridCol w="1656184"/>
                <a:gridCol w="2356011"/>
                <a:gridCol w="1591491"/>
                <a:gridCol w="1525106"/>
              </a:tblGrid>
              <a:tr h="25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년 도</a:t>
                      </a:r>
                      <a:endParaRPr lang="ko-KR" altLang="en-US" sz="110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방송사</a:t>
                      </a:r>
                      <a:endParaRPr lang="ko-KR" altLang="en-US" sz="11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 목</a:t>
                      </a:r>
                      <a:endParaRPr lang="ko-KR" altLang="en-US" sz="11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출 연 </a:t>
                      </a:r>
                      <a:endParaRPr lang="ko-KR" altLang="en-US" sz="11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광 고 주</a:t>
                      </a:r>
                      <a:endParaRPr lang="ko-KR" altLang="en-US" sz="11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 고</a:t>
                      </a:r>
                      <a:endParaRPr lang="ko-KR" altLang="en-US" sz="1100" dirty="0"/>
                    </a:p>
                  </a:txBody>
                  <a:tcPr marL="99060" marR="990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2721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2016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OCN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*38</a:t>
                      </a:r>
                      <a:r>
                        <a:rPr lang="ko-KR" altLang="en-US" sz="1100" b="1" dirty="0" err="1" smtClean="0"/>
                        <a:t>사기동대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마동석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서인국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수영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BGF </a:t>
                      </a:r>
                      <a:r>
                        <a:rPr lang="ko-KR" altLang="en-US" sz="1100" dirty="0" err="1" smtClean="0"/>
                        <a:t>리테일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err="1" smtClean="0"/>
                        <a:t>고려은단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err="1" smtClean="0"/>
                        <a:t>현대모비스</a:t>
                      </a:r>
                      <a:endParaRPr lang="en-US" altLang="ko-KR" sz="11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마케팅총괄</a:t>
                      </a:r>
                      <a:endParaRPr lang="en-US" altLang="ko-KR" sz="1100" b="1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90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함부로 애틋하게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김우빈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수지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임주환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파나소닉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제작지원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37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공항 가는 길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이상윤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김하늘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신성록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재규어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랜드로버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제작지원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17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tvN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THE</a:t>
                      </a:r>
                      <a:r>
                        <a:rPr lang="en-US" altLang="ko-KR" sz="1100" baseline="0" dirty="0" smtClean="0"/>
                        <a:t> K2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지창욱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송윤아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윤아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VEDI VERO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제작협찬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KBS</a:t>
                      </a:r>
                      <a:r>
                        <a:rPr lang="ko-KR" altLang="en-US" sz="1100" dirty="0" smtClean="0"/>
                        <a:t>연기대상 시상식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전현무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err="1" smtClean="0"/>
                        <a:t>박보검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김지원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PIAGET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가상광고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간접광고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7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2017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MBC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불야성</a:t>
                      </a:r>
                      <a:endParaRPr lang="ko-KR" altLang="en-US" sz="1100" b="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이요원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진구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유이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재규어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랜드로버</a:t>
                      </a:r>
                      <a:endParaRPr lang="ko-KR" altLang="en-US" sz="11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제작지원</a:t>
                      </a:r>
                      <a:endParaRPr lang="en-US" altLang="ko-KR" sz="11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82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OCN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*</a:t>
                      </a:r>
                      <a:r>
                        <a:rPr lang="ko-KR" altLang="en-US" sz="1100" b="1" dirty="0" err="1" smtClean="0"/>
                        <a:t>보이스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장혁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이하나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손은서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고려은단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SONY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제작지원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제작협찬</a:t>
                      </a:r>
                      <a:endParaRPr lang="en-US" altLang="ko-KR" sz="11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94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*</a:t>
                      </a:r>
                      <a:r>
                        <a:rPr lang="ko-KR" altLang="en-US" sz="1100" b="1" dirty="0" smtClean="0"/>
                        <a:t>마녀의 법정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정려원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윤현민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전광렬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김여진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고려은단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르노삼성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여성가족부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지오바니밍크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마코스포츠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베디베로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dirty="0" err="1" smtClean="0"/>
                        <a:t>Gc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무스너클</a:t>
                      </a:r>
                      <a:r>
                        <a:rPr lang="en-US" altLang="ko-KR" sz="1000" dirty="0" smtClean="0"/>
                        <a:t>,VDI</a:t>
                      </a:r>
                      <a:endParaRPr lang="ko-KR" altLang="en-US" sz="10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마케팅총괄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196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OCN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000" dirty="0" smtClean="0"/>
                        <a:t>옥수수</a:t>
                      </a:r>
                      <a:r>
                        <a:rPr lang="en-US" altLang="ko-KR" sz="1000" dirty="0" smtClean="0"/>
                        <a:t>TV</a:t>
                      </a:r>
                      <a:endParaRPr lang="ko-KR" altLang="en-US" sz="10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*</a:t>
                      </a:r>
                      <a:r>
                        <a:rPr lang="ko-KR" altLang="en-US" sz="1100" b="1" dirty="0" smtClean="0"/>
                        <a:t>애간장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이정신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이열음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서지훈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뷰인스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화장품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마케팅총괄</a:t>
                      </a:r>
                      <a:endParaRPr lang="ko-KR" altLang="en-US" sz="11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흑기사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김래원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신세경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서지혜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장미희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지오바니</a:t>
                      </a:r>
                      <a:r>
                        <a:rPr lang="ko-KR" altLang="en-US" sz="1100" dirty="0" smtClean="0"/>
                        <a:t> 밍크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SBS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집사부일체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이상윤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이승기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양세형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육성재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재규어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랜드로버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간접광고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2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당신의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하우스헬퍼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하석진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보나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고은희외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서울시 스페이스</a:t>
                      </a:r>
                      <a:r>
                        <a:rPr lang="en-US" altLang="ko-KR" sz="1200" dirty="0" smtClean="0"/>
                        <a:t>42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제작지원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2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SBS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*</a:t>
                      </a:r>
                      <a:r>
                        <a:rPr lang="ko-KR" altLang="en-US" sz="1200" b="1" dirty="0" err="1" smtClean="0"/>
                        <a:t>그녀로말할것같으면</a:t>
                      </a:r>
                      <a:endParaRPr lang="ko-KR" altLang="en-US" sz="12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이미숙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남상미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김재원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조현재외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재규어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랜드로버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이지듀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바디프렌드</a:t>
                      </a:r>
                      <a:endParaRPr lang="ko-KR" altLang="en-US" sz="105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마케팅총괄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27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/>
                        <a:t>러블리호러블리</a:t>
                      </a:r>
                      <a:endParaRPr lang="ko-KR" altLang="en-US" sz="1200" b="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송지효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박시후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이기광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김여진외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재규어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랜드로버</a:t>
                      </a:r>
                      <a:endParaRPr lang="ko-KR" altLang="en-US" sz="105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제작지원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9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lum bright="30000" contrast="-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216" y="105461"/>
            <a:ext cx="9715568" cy="6676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68" y="5072074"/>
            <a:ext cx="6318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600" dirty="0" smtClean="0">
                <a:latin typeface="+mn-ea"/>
              </a:rPr>
              <a:t>OFFICE   : </a:t>
            </a:r>
            <a:r>
              <a:rPr lang="ko-KR" altLang="en-US" sz="1600" dirty="0" smtClean="0">
                <a:latin typeface="+mn-ea"/>
              </a:rPr>
              <a:t>서울시 강남구 </a:t>
            </a:r>
            <a:r>
              <a:rPr lang="ko-KR" altLang="en-US" sz="1600" dirty="0" err="1" smtClean="0">
                <a:latin typeface="+mn-ea"/>
              </a:rPr>
              <a:t>학동로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26</a:t>
            </a:r>
            <a:r>
              <a:rPr lang="ko-KR" altLang="en-US" sz="1600" dirty="0" smtClean="0">
                <a:latin typeface="+mn-ea"/>
              </a:rPr>
              <a:t>길 </a:t>
            </a:r>
            <a:r>
              <a:rPr lang="en-US" altLang="ko-KR" sz="1600" dirty="0" smtClean="0">
                <a:latin typeface="+mn-ea"/>
              </a:rPr>
              <a:t>70(</a:t>
            </a:r>
            <a:r>
              <a:rPr lang="ko-KR" altLang="en-US" sz="1600" dirty="0" smtClean="0">
                <a:latin typeface="+mn-ea"/>
              </a:rPr>
              <a:t>논현동</a:t>
            </a:r>
            <a:r>
              <a:rPr lang="en-US" altLang="ko-KR" sz="1600" dirty="0" smtClean="0">
                <a:latin typeface="+mn-ea"/>
              </a:rPr>
              <a:t>, 301</a:t>
            </a:r>
            <a:r>
              <a:rPr lang="ko-KR" altLang="en-US" sz="1600" dirty="0" smtClean="0">
                <a:latin typeface="+mn-ea"/>
              </a:rPr>
              <a:t>호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ko-KR" altLang="en-US" sz="1600" dirty="0" smtClean="0">
                <a:latin typeface="+mn-ea"/>
              </a:rPr>
              <a:t>대표이사 </a:t>
            </a:r>
            <a:r>
              <a:rPr lang="en-US" altLang="ko-KR" sz="1600" dirty="0" smtClean="0">
                <a:latin typeface="+mn-ea"/>
              </a:rPr>
              <a:t>:</a:t>
            </a:r>
            <a:r>
              <a:rPr lang="ko-KR" altLang="en-US" sz="1600" dirty="0" smtClean="0">
                <a:latin typeface="+mn-ea"/>
              </a:rPr>
              <a:t> 이 미경</a:t>
            </a:r>
            <a:r>
              <a:rPr lang="ja-JP" altLang="en-US" sz="1600" dirty="0" smtClean="0">
                <a:latin typeface="+mn-ea"/>
              </a:rPr>
              <a:t>　</a:t>
            </a:r>
            <a:r>
              <a:rPr lang="en-US" altLang="ko-KR" sz="1600" dirty="0" smtClean="0">
                <a:latin typeface="+mn-ea"/>
              </a:rPr>
              <a:t>010.5345.1530</a:t>
            </a:r>
          </a:p>
          <a:p>
            <a:pPr>
              <a:spcAft>
                <a:spcPts val="300"/>
              </a:spcAft>
            </a:pPr>
            <a:r>
              <a:rPr lang="ko-KR" altLang="en-US" sz="1600" dirty="0" smtClean="0">
                <a:latin typeface="+mn-ea"/>
              </a:rPr>
              <a:t>마케팅이사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강 동준 </a:t>
            </a:r>
            <a:r>
              <a:rPr lang="en-US" altLang="ko-KR" sz="1600" dirty="0" smtClean="0">
                <a:latin typeface="+mn-ea"/>
              </a:rPr>
              <a:t>010.2922.3027</a:t>
            </a:r>
          </a:p>
          <a:p>
            <a:pPr>
              <a:spcAft>
                <a:spcPts val="300"/>
              </a:spcAft>
            </a:pPr>
            <a:r>
              <a:rPr lang="ko-KR" altLang="en-US" sz="1600" dirty="0" smtClean="0">
                <a:latin typeface="+mn-ea"/>
              </a:rPr>
              <a:t>마케팅</a:t>
            </a:r>
            <a:r>
              <a:rPr lang="en-US" altLang="ko-KR" sz="1600" dirty="0" smtClean="0">
                <a:latin typeface="+mn-ea"/>
              </a:rPr>
              <a:t>PD: </a:t>
            </a:r>
            <a:r>
              <a:rPr lang="ko-KR" altLang="en-US" sz="1600" dirty="0" smtClean="0">
                <a:latin typeface="+mn-ea"/>
              </a:rPr>
              <a:t>최 윤제 </a:t>
            </a:r>
            <a:r>
              <a:rPr lang="en-US" altLang="ko-KR" sz="1600" dirty="0" smtClean="0">
                <a:latin typeface="+mn-ea"/>
              </a:rPr>
              <a:t>010.4408.8182</a:t>
            </a:r>
          </a:p>
          <a:p>
            <a:pPr>
              <a:spcAft>
                <a:spcPts val="300"/>
              </a:spcAft>
            </a:pPr>
            <a:r>
              <a:rPr lang="en-US" altLang="ko-KR" sz="1600" dirty="0" smtClean="0">
                <a:latin typeface="+mn-ea"/>
              </a:rPr>
              <a:t>WEBSITE : </a:t>
            </a:r>
            <a:r>
              <a:rPr lang="en-US" altLang="ko-KR" sz="1600" dirty="0" smtClean="0">
                <a:latin typeface="+mn-ea"/>
                <a:hlinkClick r:id="rId3"/>
              </a:rPr>
              <a:t>www.mkinnovation.co.kr</a:t>
            </a:r>
            <a:r>
              <a:rPr lang="en-US" altLang="ko-KR" sz="1600" dirty="0" smtClean="0">
                <a:latin typeface="+mn-ea"/>
              </a:rPr>
              <a:t>         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1152" y="5661248"/>
            <a:ext cx="3412626" cy="1024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1152" y="5301208"/>
            <a:ext cx="1370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50" dirty="0" smtClean="0">
                <a:solidFill>
                  <a:srgbClr val="FF0000"/>
                </a:solidFill>
                <a:latin typeface="+mj-ea"/>
                <a:ea typeface="+mj-ea"/>
              </a:rPr>
              <a:t>Best Marketing Partner</a:t>
            </a:r>
            <a:endParaRPr lang="ko-KR" altLang="en-US" sz="12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524" y="1142984"/>
            <a:ext cx="881497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sz="2800" b="1" dirty="0" smtClean="0">
                <a:solidFill>
                  <a:srgbClr val="0070C0"/>
                </a:solidFill>
              </a:rPr>
              <a:t>MK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500" dirty="0" smtClean="0">
                <a:solidFill>
                  <a:srgbClr val="0070C0"/>
                </a:solidFill>
              </a:rPr>
              <a:t>일동은 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>
                <a:solidFill>
                  <a:srgbClr val="0070C0"/>
                </a:solidFill>
              </a:rPr>
              <a:t>그 </a:t>
            </a:r>
            <a:r>
              <a:rPr lang="ko-KR" altLang="en-US" sz="1500" dirty="0" smtClean="0">
                <a:solidFill>
                  <a:srgbClr val="0070C0"/>
                </a:solidFill>
              </a:rPr>
              <a:t>동안의 축적된 경험과 노하우</a:t>
            </a:r>
            <a:r>
              <a:rPr lang="en-US" altLang="ko-KR" sz="1500" dirty="0" smtClean="0">
                <a:solidFill>
                  <a:srgbClr val="0070C0"/>
                </a:solidFill>
              </a:rPr>
              <a:t>, </a:t>
            </a:r>
            <a:r>
              <a:rPr lang="ko-KR" altLang="en-US" sz="1500" dirty="0" smtClean="0">
                <a:solidFill>
                  <a:srgbClr val="0070C0"/>
                </a:solidFill>
              </a:rPr>
              <a:t>폭 넓은 네트워크를 바탕으로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공중파 </a:t>
            </a:r>
            <a:r>
              <a:rPr lang="en-US" altLang="ko-KR" sz="1500" dirty="0" smtClean="0">
                <a:solidFill>
                  <a:srgbClr val="0070C0"/>
                </a:solidFill>
              </a:rPr>
              <a:t>, </a:t>
            </a:r>
            <a:r>
              <a:rPr lang="ko-KR" altLang="en-US" sz="1500" dirty="0" smtClean="0">
                <a:solidFill>
                  <a:srgbClr val="0070C0"/>
                </a:solidFill>
              </a:rPr>
              <a:t>케이블</a:t>
            </a:r>
            <a:r>
              <a:rPr lang="en-US" altLang="ko-KR" sz="1500" dirty="0" smtClean="0">
                <a:solidFill>
                  <a:srgbClr val="0070C0"/>
                </a:solidFill>
              </a:rPr>
              <a:t>, </a:t>
            </a:r>
            <a:r>
              <a:rPr lang="ko-KR" altLang="en-US" sz="1500" dirty="0" smtClean="0">
                <a:solidFill>
                  <a:srgbClr val="0070C0"/>
                </a:solidFill>
              </a:rPr>
              <a:t>종합편성 채널의 다양한 방송프로그램을 통해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광고주에게 최선의 마케팅 서비스를 제공하기 위해 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>
                <a:solidFill>
                  <a:srgbClr val="0070C0"/>
                </a:solidFill>
              </a:rPr>
              <a:t>매 </a:t>
            </a:r>
            <a:r>
              <a:rPr lang="ko-KR" altLang="en-US" sz="1500" dirty="0" smtClean="0">
                <a:solidFill>
                  <a:srgbClr val="0070C0"/>
                </a:solidFill>
              </a:rPr>
              <a:t>순간을 노력하고 있습니다</a:t>
            </a:r>
            <a:r>
              <a:rPr lang="en-US" altLang="ko-KR" sz="1500" dirty="0" smtClean="0">
                <a:solidFill>
                  <a:srgbClr val="0070C0"/>
                </a:solidFill>
              </a:rPr>
              <a:t>.</a:t>
            </a:r>
          </a:p>
          <a:p>
            <a:pPr algn="ctr" fontAlgn="ctr"/>
            <a:endParaRPr lang="en-US" altLang="ko-KR" sz="1500" dirty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일회성 제작지원보다는 광고주의 통합마케팅의 틀에서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전략</a:t>
            </a:r>
            <a:r>
              <a:rPr lang="ko-KR" altLang="en-US" sz="1500" dirty="0">
                <a:solidFill>
                  <a:srgbClr val="0070C0"/>
                </a:solidFill>
              </a:rPr>
              <a:t>과 </a:t>
            </a:r>
            <a:r>
              <a:rPr lang="ko-KR" altLang="en-US" sz="1500" dirty="0" smtClean="0">
                <a:solidFill>
                  <a:srgbClr val="0070C0"/>
                </a:solidFill>
              </a:rPr>
              <a:t>전술</a:t>
            </a:r>
            <a:r>
              <a:rPr lang="ko-KR" altLang="en-US" sz="1500" dirty="0">
                <a:solidFill>
                  <a:srgbClr val="0070C0"/>
                </a:solidFill>
              </a:rPr>
              <a:t>을 </a:t>
            </a:r>
            <a:r>
              <a:rPr lang="ko-KR" altLang="en-US" sz="1500" dirty="0" smtClean="0">
                <a:solidFill>
                  <a:srgbClr val="0070C0"/>
                </a:solidFill>
              </a:rPr>
              <a:t>달리하며 함께하는 능숙한 방송마케팅 전문가로서의 역량을 펼쳐 보이겠습니다</a:t>
            </a:r>
            <a:r>
              <a:rPr lang="en-US" altLang="ko-KR" sz="1500" dirty="0" smtClean="0">
                <a:solidFill>
                  <a:srgbClr val="0070C0"/>
                </a:solidFill>
              </a:rPr>
              <a:t>.</a:t>
            </a:r>
          </a:p>
          <a:p>
            <a:pPr algn="ctr" fontAlgn="ctr"/>
            <a:endParaRPr lang="en-US" altLang="ko-KR" sz="1500" dirty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언제나 광고주의 </a:t>
            </a:r>
            <a:r>
              <a:rPr lang="en-US" altLang="ko-KR" sz="1500" dirty="0" smtClean="0">
                <a:solidFill>
                  <a:srgbClr val="0070C0"/>
                </a:solidFill>
              </a:rPr>
              <a:t>Needs</a:t>
            </a:r>
            <a:r>
              <a:rPr lang="ko-KR" altLang="en-US" sz="1500" dirty="0" smtClean="0">
                <a:solidFill>
                  <a:srgbClr val="0070C0"/>
                </a:solidFill>
              </a:rPr>
              <a:t>를 경청하고</a:t>
            </a:r>
            <a:r>
              <a:rPr lang="en-US" altLang="ko-KR" sz="1500" dirty="0" smtClean="0">
                <a:solidFill>
                  <a:srgbClr val="0070C0"/>
                </a:solidFill>
              </a:rPr>
              <a:t>, </a:t>
            </a:r>
            <a:r>
              <a:rPr lang="ko-KR" altLang="en-US" sz="1500" dirty="0" smtClean="0">
                <a:solidFill>
                  <a:srgbClr val="0070C0"/>
                </a:solidFill>
              </a:rPr>
              <a:t>백마디 말보다는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정직</a:t>
            </a:r>
            <a:r>
              <a:rPr lang="ko-KR" altLang="en-US" sz="1500" dirty="0">
                <a:solidFill>
                  <a:srgbClr val="0070C0"/>
                </a:solidFill>
              </a:rPr>
              <a:t>한 </a:t>
            </a:r>
            <a:r>
              <a:rPr lang="ko-KR" altLang="en-US" sz="1500" dirty="0" smtClean="0">
                <a:solidFill>
                  <a:srgbClr val="0070C0"/>
                </a:solidFill>
              </a:rPr>
              <a:t>행동으로 최선의 결과를 만들어내는 마케팅 전문가가 되겠습니다</a:t>
            </a:r>
            <a:r>
              <a:rPr lang="en-US" altLang="ko-KR" sz="1500" dirty="0" smtClean="0">
                <a:solidFill>
                  <a:srgbClr val="0070C0"/>
                </a:solidFill>
              </a:rPr>
              <a:t>.</a:t>
            </a:r>
          </a:p>
          <a:p>
            <a:pPr algn="ctr" fontAlgn="ctr"/>
            <a:endParaRPr lang="en-US" altLang="ko-KR" sz="1500" dirty="0">
              <a:solidFill>
                <a:srgbClr val="0070C0"/>
              </a:solidFill>
            </a:endParaRPr>
          </a:p>
          <a:p>
            <a:pPr algn="ctr" fontAlgn="ctr"/>
            <a:r>
              <a:rPr lang="ko-KR" altLang="en-US" sz="1500" dirty="0" smtClean="0">
                <a:solidFill>
                  <a:srgbClr val="0070C0"/>
                </a:solidFill>
              </a:rPr>
              <a:t>감사합니다</a:t>
            </a:r>
            <a:r>
              <a:rPr lang="en-US" altLang="ko-KR" sz="1500" dirty="0" smtClean="0">
                <a:solidFill>
                  <a:srgbClr val="0070C0"/>
                </a:solidFill>
              </a:rPr>
              <a:t>.</a:t>
            </a:r>
            <a:r>
              <a:rPr lang="ko-KR" altLang="en-US" sz="1500" dirty="0" smtClean="0">
                <a:solidFill>
                  <a:srgbClr val="0070C0"/>
                </a:solidFill>
              </a:rPr>
              <a:t>  </a:t>
            </a:r>
            <a:endParaRPr lang="en-US" altLang="ko-KR" sz="1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1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4386262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Why MK?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5300" y="1428736"/>
            <a:ext cx="438626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MK </a:t>
            </a:r>
            <a:r>
              <a:rPr kumimoji="0" lang="ko-KR" altLang="en-US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이노베이션은 </a:t>
            </a:r>
            <a:endParaRPr kumimoji="0" lang="en-US" altLang="ko-KR" sz="13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n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	2000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년대 주간지 시장의 춘추전국시대부터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독보적인 위치를 구축해왔던 시사저널의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광고팀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핵심멤버와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2005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년 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‘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주몽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’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과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‘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황진이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’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를 시작으로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60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년 드라마 산업 역사에 전에 없던 드라마를 통한 마케팅과 부가사업의 새로운 기법을 통해 성공적인 업적을 이룩해왔던 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멤버를 주축으로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2014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년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Impressive &amp; Unique Marketing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을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위해 새롭게 출발하는 마케팅 전문 회사입니다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. </a:t>
            </a: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n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MK </a:t>
            </a:r>
            <a:r>
              <a:rPr lang="ko-KR" altLang="en-US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이노베이션은 </a:t>
            </a:r>
            <a:endParaRPr lang="en-US" altLang="ko-KR" sz="1300" b="1" dirty="0" smtClean="0">
              <a:solidFill>
                <a:schemeClr val="tx2">
                  <a:lumMod val="60000"/>
                  <a:lumOff val="40000"/>
                </a:schemeClr>
              </a:solidFill>
              <a:latin typeface="+mj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	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기존 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PPL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대행사와 달리 홍보 마케팅 전략 전문가들과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, </a:t>
            </a: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	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풍부한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제작 경험의 마케팅 프로듀서들이 드라마 제작사와 계약을 통해 드라마 기획단계부터 연출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,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작가와 협의하여 </a:t>
            </a:r>
            <a:r>
              <a:rPr kumimoji="0" lang="ko-KR" alt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직업군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설정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,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에피소드 연출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,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기능노출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,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제품 단순노출 등을 통해 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Client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에게 최저비용으로 최고의 광고효과를 드릴 수 있는 시스템을 갖추어 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보다 나은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Marketing Service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를 제공하고자 합니다</a:t>
            </a:r>
            <a:r>
              <a:rPr kumimoji="0"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.</a:t>
            </a: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3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n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MK </a:t>
            </a:r>
            <a:r>
              <a:rPr lang="ko-KR" altLang="en-US" sz="1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이노베이션은 </a:t>
            </a:r>
            <a:endParaRPr lang="en-US" altLang="ko-KR" sz="1300" b="1" dirty="0" smtClean="0">
              <a:solidFill>
                <a:schemeClr val="tx2">
                  <a:lumMod val="60000"/>
                  <a:lumOff val="40000"/>
                </a:schemeClr>
              </a:solidFill>
              <a:latin typeface="+mj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	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드라마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PPL 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뿐 아니라 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PPL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을 통해 생산된 콘텐츠의  </a:t>
            </a:r>
            <a:r>
              <a:rPr kumimoji="0"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수준높은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확대 재생산에 기여하고자 </a:t>
            </a:r>
            <a:r>
              <a:rPr kumimoji="0"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실력있는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바이럴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파트너사와의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협업을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통해 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PPL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이후</a:t>
            </a:r>
            <a:r>
              <a:rPr kumimoji="0"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 클라이언트의 마케팅활동에 </a:t>
            </a:r>
            <a:r>
              <a:rPr kumimoji="0"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기여하고자 합니다</a:t>
            </a:r>
            <a:r>
              <a:rPr kumimoji="0"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n-ea"/>
                <a:cs typeface="Times New Roman" pitchFamily="18" charset="0"/>
              </a:rPr>
              <a:t>.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또한 최근에는 중국을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대상으로하는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왕홍마케팅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기법을 도입하여 최근의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한한령속에서도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효과적인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중국내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마케팅의 길을 제시하고자 합니다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.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cs typeface="Times New Roman" pitchFamily="18" charset="0"/>
              </a:rPr>
              <a:t>   </a:t>
            </a:r>
            <a:endParaRPr kumimoji="0"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n-ea"/>
              <a:cs typeface="Times New Roman" pitchFamily="18" charset="0"/>
            </a:endParaRPr>
          </a:p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n-ea"/>
              <a:cs typeface="Times New Roman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lum bright="40000" contrast="-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861094" y="105825"/>
            <a:ext cx="4941784" cy="666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836712"/>
            <a:ext cx="96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1.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브랜드의 자부심으로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PPL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진행을 하지 않았던 명품 브랜드에게 맞춤형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PPL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제시 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512" y="1340768"/>
            <a:ext cx="2880320" cy="20162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6856" y="1340768"/>
            <a:ext cx="2880320" cy="20162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1192" y="1340768"/>
            <a:ext cx="2880320" cy="20162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88" y="3441680"/>
            <a:ext cx="9217024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</a:t>
            </a:r>
            <a:r>
              <a:rPr lang="ko-KR" altLang="en-US" b="1" dirty="0" smtClean="0"/>
              <a:t>전세계 최초로 </a:t>
            </a:r>
            <a:r>
              <a:rPr lang="en-US" altLang="ko-KR" b="1" dirty="0" smtClean="0"/>
              <a:t>Christian Dior(Perfume)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PPL </a:t>
            </a:r>
            <a:r>
              <a:rPr lang="ko-KR" altLang="en-US" b="1" dirty="0" smtClean="0"/>
              <a:t>진행 </a:t>
            </a:r>
            <a:endParaRPr lang="en-US" altLang="ko-KR" b="1" dirty="0" smtClean="0"/>
          </a:p>
          <a:p>
            <a:pPr marL="457200" indent="-457200"/>
            <a:r>
              <a:rPr lang="en-US" altLang="ko-KR" b="1" dirty="0" smtClean="0"/>
              <a:t>   (2015’ SBS</a:t>
            </a:r>
            <a:r>
              <a:rPr lang="ko-KR" altLang="en-US" b="1" dirty="0" smtClean="0"/>
              <a:t>수목드라마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냄새를 보는 소녀</a:t>
            </a:r>
            <a:r>
              <a:rPr lang="en-US" altLang="ko-KR" b="1" dirty="0" smtClean="0"/>
              <a:t>’)</a:t>
            </a:r>
            <a:endParaRPr lang="ko-KR" altLang="en-US" b="1" dirty="0" smtClean="0"/>
          </a:p>
          <a:p>
            <a:r>
              <a:rPr lang="en-US" altLang="ko-KR" sz="2000" b="1" dirty="0" smtClean="0"/>
              <a:t>   </a:t>
            </a:r>
            <a:r>
              <a:rPr lang="ko-KR" altLang="en-US" sz="1600" dirty="0" smtClean="0"/>
              <a:t>프랑스 본사의 호평으로 </a:t>
            </a:r>
            <a:r>
              <a:rPr lang="en-US" altLang="ko-KR" sz="1600" dirty="0" smtClean="0"/>
              <a:t>Christian Dior </a:t>
            </a:r>
            <a:r>
              <a:rPr lang="ko-KR" altLang="en-US" sz="1600" dirty="0" smtClean="0"/>
              <a:t>전 세계 지점에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냄새를 보는 소녀</a:t>
            </a:r>
            <a:r>
              <a:rPr lang="en-US" altLang="ko-KR" sz="1600" dirty="0" smtClean="0"/>
              <a:t>’ PPL</a:t>
            </a:r>
            <a:r>
              <a:rPr lang="ko-KR" altLang="en-US" sz="1600" dirty="0" smtClean="0"/>
              <a:t>영상 전달 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PPL </a:t>
            </a:r>
            <a:r>
              <a:rPr lang="ko-KR" altLang="en-US" sz="1600" dirty="0" smtClean="0"/>
              <a:t>성공사례 영상으로 소개</a:t>
            </a:r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ko-KR" altLang="en-US" b="1" dirty="0" smtClean="0"/>
              <a:t>단순한 제품 노출이 아닌 드라마 내용과 부합된 스토리 전개로 시청자에 각인</a:t>
            </a:r>
            <a:endParaRPr lang="en-US" altLang="ko-KR" b="1" dirty="0" smtClean="0"/>
          </a:p>
          <a:p>
            <a:r>
              <a:rPr lang="ko-KR" altLang="en-US" sz="1600" dirty="0" smtClean="0"/>
              <a:t>   향수를 소재로 냄새를 볼 수 있는 능력을 소유한 주인공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신세경을 이용한 </a:t>
            </a:r>
            <a:r>
              <a:rPr lang="en-US" altLang="ko-KR" sz="1600" dirty="0" smtClean="0"/>
              <a:t>Dior </a:t>
            </a:r>
            <a:r>
              <a:rPr lang="ko-KR" altLang="en-US" sz="1600" dirty="0" smtClean="0"/>
              <a:t>향수의 고급스러움을 시각화 하여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노출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0070C0"/>
                </a:solidFill>
              </a:rPr>
              <a:t>  -PPL </a:t>
            </a:r>
            <a:r>
              <a:rPr lang="ko-KR" altLang="en-US" sz="1600" dirty="0" smtClean="0">
                <a:solidFill>
                  <a:srgbClr val="0070C0"/>
                </a:solidFill>
              </a:rPr>
              <a:t>진행 후 전월 대비 매출 </a:t>
            </a:r>
            <a:r>
              <a:rPr lang="en-US" altLang="ko-KR" sz="1600" dirty="0" smtClean="0">
                <a:solidFill>
                  <a:srgbClr val="0070C0"/>
                </a:solidFill>
              </a:rPr>
              <a:t>30% </a:t>
            </a:r>
            <a:r>
              <a:rPr lang="ko-KR" altLang="en-US" sz="1600" dirty="0" smtClean="0">
                <a:solidFill>
                  <a:srgbClr val="0070C0"/>
                </a:solidFill>
              </a:rPr>
              <a:t>증가</a:t>
            </a:r>
            <a:r>
              <a:rPr lang="en-US" altLang="ko-KR" sz="1600" dirty="0" smtClean="0">
                <a:solidFill>
                  <a:srgbClr val="0070C0"/>
                </a:solidFill>
              </a:rPr>
              <a:t>-</a:t>
            </a:r>
          </a:p>
          <a:p>
            <a:endParaRPr lang="en-US" altLang="ko-KR" sz="1700" dirty="0" smtClean="0"/>
          </a:p>
          <a:p>
            <a:r>
              <a:rPr lang="en-US" altLang="ko-KR" sz="1700" b="1" dirty="0" smtClean="0"/>
              <a:t>*</a:t>
            </a:r>
            <a:r>
              <a:rPr lang="ko-KR" altLang="en-US" sz="1700" b="1" dirty="0" smtClean="0"/>
              <a:t>드라마 기획 초반단계부터  기획된 </a:t>
            </a:r>
            <a:r>
              <a:rPr lang="ko-KR" altLang="en-US" sz="1700" b="1" dirty="0" err="1" smtClean="0"/>
              <a:t>광고주니즈</a:t>
            </a:r>
            <a:r>
              <a:rPr lang="ko-KR" altLang="en-US" sz="1700" b="1" dirty="0" smtClean="0"/>
              <a:t> </a:t>
            </a:r>
            <a:endParaRPr lang="en-US" altLang="ko-KR" sz="1700" b="1" dirty="0" smtClean="0"/>
          </a:p>
          <a:p>
            <a:r>
              <a:rPr lang="en-US" altLang="ko-KR" sz="1700" b="1" dirty="0" smtClean="0"/>
              <a:t>  </a:t>
            </a:r>
            <a:r>
              <a:rPr lang="ko-KR" altLang="en-US" sz="1700" b="1" dirty="0" smtClean="0"/>
              <a:t>반영된 포스터 촬영 </a:t>
            </a:r>
            <a:endParaRPr lang="en-US" altLang="ko-KR" sz="1700" b="1" dirty="0" smtClean="0"/>
          </a:p>
          <a:p>
            <a:r>
              <a:rPr lang="en-US" altLang="ko-KR" b="1" dirty="0" smtClean="0"/>
              <a:t> </a:t>
            </a:r>
            <a:r>
              <a:rPr lang="en-US" altLang="ko-KR" b="1" dirty="0" smtClean="0">
                <a:ea typeface="Arial Unicode MS"/>
                <a:cs typeface="Arial Unicode MS"/>
              </a:rPr>
              <a:t> 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10" name="그림 9" descr="냄새를 보는소녀 가로2인 포스터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1112" y="4869160"/>
            <a:ext cx="36724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96" y="836712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無에서 有를 창조하는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MK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의 개척자 정신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480" y="2924944"/>
            <a:ext cx="9549409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ko-KR" altLang="en-US" b="1" dirty="0" smtClean="0"/>
              <a:t>영화 전문 채널로 인식된 </a:t>
            </a:r>
            <a:r>
              <a:rPr lang="en-US" altLang="ko-KR" b="1" dirty="0" smtClean="0"/>
              <a:t>OCN</a:t>
            </a:r>
            <a:r>
              <a:rPr lang="ko-KR" altLang="en-US" b="1" dirty="0" smtClean="0"/>
              <a:t>을 장르물 전문 드라마채널로 인식 성공 </a:t>
            </a:r>
            <a:endParaRPr lang="en-US" altLang="ko-KR" b="1" dirty="0" smtClean="0"/>
          </a:p>
          <a:p>
            <a:r>
              <a:rPr lang="en-US" altLang="ko-KR" dirty="0" smtClean="0"/>
              <a:t>  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총괄마케팅대행사</a:t>
            </a:r>
            <a:r>
              <a:rPr lang="ko-KR" altLang="en-US" sz="1600" dirty="0" smtClean="0"/>
              <a:t>로서  </a:t>
            </a:r>
            <a:r>
              <a:rPr lang="ko-KR" altLang="en-US" sz="1600" dirty="0" err="1" smtClean="0"/>
              <a:t>장르물로</a:t>
            </a:r>
            <a:r>
              <a:rPr lang="ko-KR" altLang="en-US" sz="1600" dirty="0" smtClean="0"/>
              <a:t> 소외 받던 </a:t>
            </a:r>
            <a:r>
              <a:rPr lang="en-US" altLang="ko-KR" sz="1600" dirty="0" smtClean="0"/>
              <a:t>‘38</a:t>
            </a:r>
            <a:r>
              <a:rPr lang="ko-KR" altLang="en-US" sz="1600" dirty="0" err="1" smtClean="0"/>
              <a:t>사기동대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에</a:t>
            </a:r>
            <a:r>
              <a:rPr lang="en-US" altLang="ko-KR" sz="1600" dirty="0" smtClean="0"/>
              <a:t> [BGF</a:t>
            </a:r>
            <a:r>
              <a:rPr lang="ko-KR" altLang="en-US" sz="1600" dirty="0" err="1" smtClean="0"/>
              <a:t>리테일</a:t>
            </a:r>
            <a:r>
              <a:rPr lang="en-US" altLang="ko-KR" sz="1600" dirty="0" smtClean="0"/>
              <a:t>], [</a:t>
            </a:r>
            <a:r>
              <a:rPr lang="ko-KR" altLang="en-US" sz="1600" dirty="0" err="1" smtClean="0"/>
              <a:t>고려은단</a:t>
            </a:r>
            <a:r>
              <a:rPr lang="en-US" altLang="ko-KR" sz="1600" dirty="0" smtClean="0"/>
              <a:t>], [</a:t>
            </a:r>
            <a:r>
              <a:rPr lang="ko-KR" altLang="en-US" sz="1600" dirty="0" err="1" smtClean="0"/>
              <a:t>현대모비스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en-US" sz="1600" dirty="0" smtClean="0"/>
              <a:t> 유치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OCN </a:t>
            </a:r>
            <a:r>
              <a:rPr lang="ko-KR" altLang="en-US" sz="1600" dirty="0" smtClean="0"/>
              <a:t>역대 최고시청률 기록 </a:t>
            </a:r>
            <a:r>
              <a:rPr lang="en-US" altLang="ko-KR" sz="1600" dirty="0" smtClean="0"/>
              <a:t>4.5%</a:t>
            </a:r>
            <a:r>
              <a:rPr lang="en-US" altLang="ko-KR" sz="1400" dirty="0" smtClean="0"/>
              <a:t>(AGB</a:t>
            </a:r>
            <a:r>
              <a:rPr lang="ko-KR" altLang="en-US" sz="1400" dirty="0" smtClean="0"/>
              <a:t>전국 기준</a:t>
            </a:r>
            <a:r>
              <a:rPr lang="en-US" altLang="ko-KR" sz="1400" dirty="0" smtClean="0"/>
              <a:t>, 2016</a:t>
            </a:r>
            <a:r>
              <a:rPr lang="ko-KR" altLang="en-US" sz="1400" dirty="0" smtClean="0"/>
              <a:t>년 기준</a:t>
            </a:r>
            <a:r>
              <a:rPr lang="en-US" altLang="ko-KR" sz="1400" dirty="0" smtClean="0"/>
              <a:t>)</a:t>
            </a:r>
          </a:p>
          <a:p>
            <a:endParaRPr lang="en-US" altLang="ko-KR" sz="17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504" y="1268760"/>
            <a:ext cx="2952328" cy="1646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2840" y="1268760"/>
            <a:ext cx="2952328" cy="1656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184" y="1268760"/>
            <a:ext cx="2952328" cy="16561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4488" y="5654278"/>
            <a:ext cx="8781571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en-US" altLang="ko-KR" b="1" dirty="0" smtClean="0"/>
              <a:t>MK</a:t>
            </a:r>
            <a:r>
              <a:rPr lang="ko-KR" altLang="en-US" b="1" dirty="0" smtClean="0"/>
              <a:t>만의 열정과 성실로 독보적이며 지속적인 광고주 유치 </a:t>
            </a:r>
            <a:endParaRPr lang="en-US" altLang="ko-KR" b="1" dirty="0" smtClean="0"/>
          </a:p>
          <a:p>
            <a:r>
              <a:rPr lang="ko-KR" altLang="en-US" dirty="0" smtClean="0"/>
              <a:t>  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총괄마케팅대행사</a:t>
            </a:r>
            <a:r>
              <a:rPr lang="ko-KR" altLang="en-US" sz="1600" dirty="0" smtClean="0"/>
              <a:t>로서 </a:t>
            </a:r>
            <a:r>
              <a:rPr lang="en-US" altLang="ko-KR" sz="1600" dirty="0" smtClean="0"/>
              <a:t>[</a:t>
            </a:r>
            <a:r>
              <a:rPr lang="ko-KR" altLang="en-US" sz="1600" dirty="0" err="1" smtClean="0"/>
              <a:t>쌍용자동차</a:t>
            </a:r>
            <a:r>
              <a:rPr lang="en-US" altLang="ko-KR" sz="1600" dirty="0" smtClean="0"/>
              <a:t>], [</a:t>
            </a:r>
            <a:r>
              <a:rPr lang="ko-KR" altLang="en-US" sz="1600" dirty="0" err="1" smtClean="0"/>
              <a:t>현대모비스</a:t>
            </a:r>
            <a:r>
              <a:rPr lang="en-US" altLang="ko-KR" sz="1600" dirty="0" smtClean="0"/>
              <a:t>],[</a:t>
            </a:r>
            <a:r>
              <a:rPr lang="ko-KR" altLang="en-US" sz="1600" dirty="0" err="1" smtClean="0"/>
              <a:t>한우자조금</a:t>
            </a:r>
            <a:r>
              <a:rPr lang="en-US" altLang="ko-KR" sz="1600" dirty="0" smtClean="0"/>
              <a:t>], [</a:t>
            </a:r>
            <a:r>
              <a:rPr lang="ko-KR" altLang="en-US" sz="1600" dirty="0" err="1" smtClean="0"/>
              <a:t>고려은단</a:t>
            </a:r>
            <a:r>
              <a:rPr lang="en-US" altLang="ko-KR" sz="1600" dirty="0" smtClean="0"/>
              <a:t>], [SONY] </a:t>
            </a:r>
            <a:r>
              <a:rPr lang="ko-KR" altLang="en-US" sz="1600" dirty="0" smtClean="0"/>
              <a:t>등 유치</a:t>
            </a:r>
            <a:r>
              <a:rPr lang="ko-KR" altLang="en-US" sz="1700" dirty="0" smtClean="0"/>
              <a:t> </a:t>
            </a:r>
            <a:endParaRPr lang="en-US" altLang="ko-KR" sz="1700" dirty="0" smtClean="0"/>
          </a:p>
          <a:p>
            <a:r>
              <a:rPr lang="en-US" altLang="ko-KR" sz="17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시청률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5.6%(AGB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전국기준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OCN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역대 최고시청률 갱신</a:t>
            </a:r>
          </a:p>
          <a:p>
            <a:r>
              <a:rPr lang="en-US" altLang="ko-KR" dirty="0" smtClean="0"/>
              <a:t>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4488" y="4005064"/>
            <a:ext cx="3168352" cy="165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4848" y="4005064"/>
            <a:ext cx="295232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09184" y="4005064"/>
            <a:ext cx="294894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96" y="836712"/>
            <a:ext cx="805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3.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상식의 툴을 벗어버린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기획형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PPL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(OCN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주말드라마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’38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사기동대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’)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2996952"/>
            <a:ext cx="9123010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en-US" altLang="ko-KR" b="1" dirty="0" smtClean="0"/>
              <a:t>C&amp;U </a:t>
            </a:r>
            <a:r>
              <a:rPr lang="ko-KR" altLang="en-US" b="1" dirty="0" smtClean="0"/>
              <a:t>자체 </a:t>
            </a:r>
            <a:r>
              <a:rPr lang="en-US" altLang="ko-KR" b="1" dirty="0" smtClean="0"/>
              <a:t>PB</a:t>
            </a:r>
            <a:r>
              <a:rPr lang="ko-KR" altLang="en-US" b="1" dirty="0" smtClean="0"/>
              <a:t>브랜드 </a:t>
            </a:r>
            <a:r>
              <a:rPr lang="en-US" altLang="ko-KR" b="1" dirty="0" smtClean="0"/>
              <a:t>‘GET ’</a:t>
            </a:r>
            <a:r>
              <a:rPr lang="ko-KR" altLang="en-US" b="1" dirty="0" smtClean="0"/>
              <a:t>의  전략적인 </a:t>
            </a:r>
            <a:r>
              <a:rPr lang="en-US" altLang="ko-KR" b="1" dirty="0" smtClean="0"/>
              <a:t>PPL </a:t>
            </a:r>
          </a:p>
          <a:p>
            <a:r>
              <a:rPr lang="en-US" altLang="ko-KR" dirty="0" smtClean="0"/>
              <a:t>   </a:t>
            </a:r>
            <a:r>
              <a:rPr lang="ko-KR" altLang="en-US" sz="1700" dirty="0" smtClean="0"/>
              <a:t>광고주의 </a:t>
            </a:r>
            <a:r>
              <a:rPr lang="ko-KR" altLang="en-US" sz="1700" dirty="0" err="1" smtClean="0"/>
              <a:t>니즈를</a:t>
            </a:r>
            <a:r>
              <a:rPr lang="ko-KR" altLang="en-US" sz="1700" dirty="0" smtClean="0"/>
              <a:t> 파악하여 전략적인 </a:t>
            </a:r>
            <a:r>
              <a:rPr lang="en-US" altLang="ko-KR" sz="1700" dirty="0" smtClean="0"/>
              <a:t>PPL</a:t>
            </a:r>
            <a:r>
              <a:rPr lang="ko-KR" altLang="en-US" sz="1700" dirty="0" smtClean="0"/>
              <a:t>진행으로 상투적이던 매장노출이 아닌</a:t>
            </a:r>
            <a:r>
              <a:rPr lang="en-US" altLang="ko-KR" sz="1700" dirty="0" smtClean="0"/>
              <a:t> PB</a:t>
            </a:r>
            <a:r>
              <a:rPr lang="ko-KR" altLang="en-US" sz="1700" dirty="0" smtClean="0"/>
              <a:t>제품의</a:t>
            </a:r>
            <a:endParaRPr lang="en-US" altLang="ko-KR" sz="1700" dirty="0" smtClean="0"/>
          </a:p>
          <a:p>
            <a:r>
              <a:rPr lang="en-US" altLang="ko-KR" sz="1700" dirty="0" smtClean="0"/>
              <a:t>   </a:t>
            </a:r>
            <a:r>
              <a:rPr lang="ko-KR" altLang="en-US" sz="1700" dirty="0" err="1" smtClean="0"/>
              <a:t>브랜드명을</a:t>
            </a:r>
            <a:r>
              <a:rPr lang="ko-KR" altLang="en-US" sz="1700" dirty="0" smtClean="0"/>
              <a:t> 강조하며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편의점 커피는 </a:t>
            </a:r>
            <a:r>
              <a:rPr lang="en-US" altLang="ko-KR" sz="1700" dirty="0" smtClean="0"/>
              <a:t>‘GET’</a:t>
            </a:r>
            <a:r>
              <a:rPr lang="ko-KR" altLang="en-US" sz="1700" dirty="0" smtClean="0"/>
              <a:t>으로 인식시키는 전략</a:t>
            </a:r>
            <a:endParaRPr lang="en-US" altLang="ko-KR" sz="1700" dirty="0" smtClean="0"/>
          </a:p>
          <a:p>
            <a:endParaRPr lang="en-US" altLang="ko-KR" sz="1000" dirty="0" smtClean="0"/>
          </a:p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ko-KR" altLang="en-US" b="1" dirty="0" smtClean="0"/>
              <a:t>차별화된 기획의 힘</a:t>
            </a:r>
            <a:endParaRPr lang="en-US" altLang="ko-KR" b="1" dirty="0" smtClean="0"/>
          </a:p>
          <a:p>
            <a:r>
              <a:rPr lang="en-US" altLang="ko-KR" sz="2000" b="1" dirty="0" smtClean="0"/>
              <a:t>  </a:t>
            </a:r>
            <a:r>
              <a:rPr lang="ko-KR" altLang="en-US" sz="1700" dirty="0" smtClean="0"/>
              <a:t>방송심의 규정상 </a:t>
            </a:r>
            <a:r>
              <a:rPr lang="ko-KR" altLang="en-US" sz="1700" dirty="0" err="1" smtClean="0"/>
              <a:t>드라마내</a:t>
            </a:r>
            <a:r>
              <a:rPr lang="ko-KR" altLang="en-US" sz="1700" dirty="0" smtClean="0"/>
              <a:t> 제품명의 언급이 금지되어 있으나 자연스러운 대사처리로 심의</a:t>
            </a:r>
            <a:endParaRPr lang="en-US" altLang="ko-KR" sz="1700" dirty="0" smtClean="0"/>
          </a:p>
          <a:p>
            <a:r>
              <a:rPr lang="en-US" altLang="ko-KR" sz="1700" dirty="0" smtClean="0"/>
              <a:t>  </a:t>
            </a:r>
            <a:r>
              <a:rPr lang="ko-KR" altLang="en-US" sz="1700" dirty="0" smtClean="0"/>
              <a:t>규정 통과  </a:t>
            </a:r>
            <a:endParaRPr lang="en-US" altLang="ko-KR" sz="17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504" y="1340768"/>
            <a:ext cx="2880320" cy="15841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2840" y="1340768"/>
            <a:ext cx="2880320" cy="15841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7176" y="1340768"/>
            <a:ext cx="2880320" cy="158417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8504" y="4941168"/>
            <a:ext cx="309527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모서리가 둥근 직사각형 16"/>
          <p:cNvSpPr/>
          <p:nvPr/>
        </p:nvSpPr>
        <p:spPr>
          <a:xfrm>
            <a:off x="3656856" y="4869160"/>
            <a:ext cx="5904656" cy="15841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21452" y="4976008"/>
            <a:ext cx="5840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저희 회사 주식에다 돈 </a:t>
            </a:r>
            <a:r>
              <a:rPr lang="ko-KR" altLang="en-US" sz="1500" b="1" dirty="0" err="1" smtClean="0">
                <a:latin typeface="HY목판L" pitchFamily="18" charset="-127"/>
                <a:ea typeface="HY목판L" pitchFamily="18" charset="-127"/>
              </a:rPr>
              <a:t>쎄리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 </a:t>
            </a:r>
            <a:r>
              <a:rPr lang="ko-KR" altLang="en-US" sz="1500" b="1" dirty="0" err="1" smtClean="0">
                <a:latin typeface="HY목판L" pitchFamily="18" charset="-127"/>
                <a:ea typeface="HY목판L" pitchFamily="18" charset="-127"/>
              </a:rPr>
              <a:t>박으모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! 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한 달 뒤에 원금 백 프로</a:t>
            </a:r>
            <a:endParaRPr lang="en-US" altLang="ko-KR" sz="1500" b="1" dirty="0" smtClean="0">
              <a:latin typeface="HY목판L" pitchFamily="18" charset="-127"/>
              <a:ea typeface="HY목판L" pitchFamily="18" charset="-127"/>
            </a:endParaRPr>
          </a:p>
          <a:p>
            <a:pPr fontAlgn="base" latinLnBrk="0"/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(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테이블 쾅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)</a:t>
            </a:r>
            <a:r>
              <a:rPr lang="en-US" altLang="ko-KR" sz="1500" b="1" dirty="0" smtClean="0">
                <a:solidFill>
                  <a:srgbClr val="FF0000"/>
                </a:solidFill>
                <a:latin typeface="HY목판L" pitchFamily="18" charset="-127"/>
                <a:ea typeface="HY목판L" pitchFamily="18" charset="-127"/>
              </a:rPr>
              <a:t> GET! 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두 달 뒤에 원금 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2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백 프로 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(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테이블 쾅쾅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)</a:t>
            </a:r>
            <a:r>
              <a:rPr lang="en-US" altLang="ko-KR" sz="1500" b="1" dirty="0" smtClean="0">
                <a:solidFill>
                  <a:srgbClr val="FF0000"/>
                </a:solidFill>
                <a:latin typeface="HY목판L" pitchFamily="18" charset="-127"/>
                <a:ea typeface="HY목판L" pitchFamily="18" charset="-127"/>
              </a:rPr>
              <a:t> GET! </a:t>
            </a:r>
            <a:endParaRPr lang="ko-KR" altLang="en-US" sz="1500" b="1" dirty="0" smtClean="0">
              <a:solidFill>
                <a:srgbClr val="FF0000"/>
              </a:solidFill>
              <a:latin typeface="HY목판L" pitchFamily="18" charset="-127"/>
              <a:ea typeface="HY목판L" pitchFamily="18" charset="-127"/>
            </a:endParaRPr>
          </a:p>
          <a:p>
            <a:pPr fontAlgn="base" latinLnBrk="0"/>
            <a:r>
              <a:rPr lang="en-US" altLang="ko-KR" sz="1500" b="1" dirty="0" smtClean="0">
                <a:solidFill>
                  <a:srgbClr val="FF0000"/>
                </a:solidFill>
                <a:latin typeface="HY목판L" pitchFamily="18" charset="-127"/>
                <a:ea typeface="HY목판L" pitchFamily="18" charset="-127"/>
              </a:rPr>
              <a:t>GET! 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다섯 달 </a:t>
            </a:r>
            <a:r>
              <a:rPr lang="ko-KR" altLang="en-US" sz="1500" b="1" dirty="0" err="1" smtClean="0">
                <a:latin typeface="HY목판L" pitchFamily="18" charset="-127"/>
                <a:ea typeface="HY목판L" pitchFamily="18" charset="-127"/>
              </a:rPr>
              <a:t>지나모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 원금의 다섯 배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! (</a:t>
            </a:r>
            <a:r>
              <a:rPr lang="ko-KR" altLang="en-US" sz="1500" b="1" dirty="0" err="1" smtClean="0">
                <a:latin typeface="HY목판L" pitchFamily="18" charset="-127"/>
                <a:ea typeface="HY목판L" pitchFamily="18" charset="-127"/>
              </a:rPr>
              <a:t>쾅쾅쾅쾅쾅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)</a:t>
            </a:r>
            <a:r>
              <a:rPr lang="en-US" altLang="ko-KR" sz="1500" b="1" dirty="0" smtClean="0">
                <a:solidFill>
                  <a:srgbClr val="FF0000"/>
                </a:solidFill>
                <a:latin typeface="HY목판L" pitchFamily="18" charset="-127"/>
                <a:ea typeface="HY목판L" pitchFamily="18" charset="-127"/>
              </a:rPr>
              <a:t> GET! GET! </a:t>
            </a:r>
            <a:endParaRPr lang="ko-KR" altLang="en-US" sz="1500" b="1" dirty="0" smtClean="0">
              <a:solidFill>
                <a:srgbClr val="FF0000"/>
              </a:solidFill>
              <a:latin typeface="HY목판L" pitchFamily="18" charset="-127"/>
              <a:ea typeface="HY목판L" pitchFamily="18" charset="-127"/>
            </a:endParaRPr>
          </a:p>
          <a:p>
            <a:pPr fontAlgn="base" latinLnBrk="0"/>
            <a:r>
              <a:rPr lang="en-US" altLang="ko-KR" sz="1500" b="1" dirty="0" smtClean="0">
                <a:solidFill>
                  <a:srgbClr val="FF0000"/>
                </a:solidFill>
                <a:latin typeface="HY목판L" pitchFamily="18" charset="-127"/>
                <a:ea typeface="HY목판L" pitchFamily="18" charset="-127"/>
              </a:rPr>
              <a:t>GET! GET! GET! </a:t>
            </a:r>
            <a:r>
              <a:rPr lang="ko-KR" altLang="en-US" sz="1500" b="1" dirty="0" smtClean="0">
                <a:latin typeface="HY목판L" pitchFamily="18" charset="-127"/>
                <a:ea typeface="HY목판L" pitchFamily="18" charset="-127"/>
              </a:rPr>
              <a:t>돈 벌 거 같지요</a:t>
            </a:r>
            <a:r>
              <a:rPr lang="en-US" altLang="ko-KR" sz="1500" b="1" dirty="0" smtClean="0">
                <a:latin typeface="HY목판L" pitchFamily="18" charset="-127"/>
                <a:ea typeface="HY목판L" pitchFamily="18" charset="-127"/>
              </a:rPr>
              <a:t>?!</a:t>
            </a:r>
          </a:p>
          <a:p>
            <a:pPr fontAlgn="base" latinLnBrk="0"/>
            <a:endParaRPr lang="ko-KR" altLang="en-US" sz="1500" b="1" dirty="0" smtClean="0">
              <a:latin typeface="HY목판L" pitchFamily="18" charset="-127"/>
              <a:ea typeface="HY목판L" pitchFamily="18" charset="-127"/>
            </a:endParaRPr>
          </a:p>
          <a:p>
            <a:r>
              <a:rPr lang="en-US" altLang="ko-KR" sz="1500" b="1" dirty="0" smtClean="0">
                <a:latin typeface="+mn-ea"/>
              </a:rPr>
              <a:t>&lt;’38</a:t>
            </a:r>
            <a:r>
              <a:rPr lang="ko-KR" altLang="en-US" sz="1500" b="1" dirty="0" err="1" smtClean="0">
                <a:latin typeface="+mn-ea"/>
              </a:rPr>
              <a:t>사기동대</a:t>
            </a:r>
            <a:r>
              <a:rPr lang="en-US" altLang="ko-KR" sz="1500" b="1" dirty="0" smtClean="0">
                <a:latin typeface="+mn-ea"/>
              </a:rPr>
              <a:t>’ 8</a:t>
            </a:r>
            <a:r>
              <a:rPr lang="ko-KR" altLang="en-US" sz="1500" b="1" dirty="0" smtClean="0">
                <a:latin typeface="+mn-ea"/>
              </a:rPr>
              <a:t>회 극중 서인국 대사</a:t>
            </a:r>
            <a:r>
              <a:rPr lang="en-US" altLang="ko-KR" sz="1500" b="1" dirty="0" smtClean="0">
                <a:latin typeface="+mn-ea"/>
              </a:rPr>
              <a:t>&gt;</a:t>
            </a:r>
            <a:endParaRPr lang="ko-KR" altLang="en-US" sz="15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96" y="836712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드라마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PPL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 한정 않는 다양한 기획과 제안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6500" y="310583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KBS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연기대상 시상식 가상광고 및 간접광기대상 시상식 가상광고 및 간접광고</a:t>
            </a:r>
            <a:endParaRPr lang="ko-KR" altLang="en-US" b="1" dirty="0">
              <a:solidFill>
                <a:schemeClr val="bg1"/>
              </a:solidFill>
              <a:latin typeface="11롯데마트드림Bold" pitchFamily="18" charset="-127"/>
              <a:ea typeface="11롯데마트드림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1268760"/>
            <a:ext cx="8928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en-US" altLang="ko-KR" b="1" dirty="0" smtClean="0"/>
              <a:t>2015’2016’KBS</a:t>
            </a:r>
            <a:r>
              <a:rPr lang="ko-KR" altLang="en-US" b="1" dirty="0" smtClean="0"/>
              <a:t>연기대상 시상식 가상광고 및 간접광고 집행</a:t>
            </a:r>
            <a:endParaRPr lang="en-US" altLang="ko-KR" b="1" dirty="0" smtClean="0"/>
          </a:p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549" y="1630541"/>
            <a:ext cx="92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업계 최초로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31</a:t>
            </a:r>
            <a:r>
              <a:rPr lang="ko-KR" altLang="en-US" dirty="0" smtClean="0"/>
              <a:t>일 시상식에 해맞이 카운트다운 </a:t>
            </a:r>
            <a:r>
              <a:rPr lang="en-US" altLang="ko-KR" dirty="0" smtClean="0"/>
              <a:t>PIAGET </a:t>
            </a:r>
            <a:r>
              <a:rPr lang="ko-KR" altLang="en-US" dirty="0" smtClean="0"/>
              <a:t>시계 간접광고 진행</a:t>
            </a:r>
            <a:endParaRPr lang="en-US" altLang="ko-KR" dirty="0" smtClean="0"/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년도 진행 예정 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536" y="2420888"/>
            <a:ext cx="3600400" cy="194775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420888"/>
            <a:ext cx="3600400" cy="194421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536" y="4581128"/>
            <a:ext cx="3600400" cy="194421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553744"/>
            <a:ext cx="3600400" cy="19716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96" y="836712"/>
            <a:ext cx="819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5. MK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만의 영업력으로 신규광고주 영입후 지속적인 단독 대행사 유지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6500" y="310583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KBS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연기대상 시상식 가상광고 및 간접광기대상 시상식 가상광고 및 간접광고</a:t>
            </a:r>
            <a:endParaRPr lang="ko-KR" altLang="en-US" b="1" dirty="0">
              <a:solidFill>
                <a:schemeClr val="bg1"/>
              </a:solidFill>
              <a:latin typeface="11롯데마트드림Bold" pitchFamily="18" charset="-127"/>
              <a:ea typeface="11롯데마트드림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1268760"/>
            <a:ext cx="892899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en-US" altLang="ko-KR" b="1" dirty="0" smtClean="0"/>
              <a:t>KBS</a:t>
            </a:r>
            <a:r>
              <a:rPr lang="ko-KR" altLang="en-US" b="1" dirty="0" smtClean="0"/>
              <a:t>수목드라마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함부로 애틋하게</a:t>
            </a:r>
            <a:r>
              <a:rPr lang="en-US" altLang="ko-KR" b="1" dirty="0" smtClean="0"/>
              <a:t>’- </a:t>
            </a:r>
            <a:r>
              <a:rPr lang="ko-KR" altLang="en-US" b="1" dirty="0" err="1" smtClean="0"/>
              <a:t>파나소닉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업계 최초</a:t>
            </a:r>
            <a:r>
              <a:rPr lang="en-US" altLang="ko-KR" b="1" dirty="0" smtClean="0"/>
              <a:t>)</a:t>
            </a:r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1000" b="1" dirty="0" smtClean="0">
              <a:latin typeface="Arial Unicode MS"/>
              <a:ea typeface="Arial Unicode MS"/>
              <a:cs typeface="Arial Unicode MS"/>
            </a:endParaRPr>
          </a:p>
          <a:p>
            <a:r>
              <a:rPr lang="en-US" altLang="ko-KR" b="1" dirty="0" smtClean="0">
                <a:latin typeface="Arial Unicode MS"/>
                <a:ea typeface="Arial Unicode MS"/>
                <a:cs typeface="Arial Unicode MS"/>
              </a:rPr>
              <a:t>▶</a:t>
            </a:r>
            <a:r>
              <a:rPr lang="en-US" altLang="ko-KR" b="1" dirty="0" smtClean="0">
                <a:ea typeface="Arial Unicode MS"/>
                <a:cs typeface="Arial Unicode MS"/>
              </a:rPr>
              <a:t>SBS</a:t>
            </a:r>
            <a:r>
              <a:rPr lang="ko-KR" altLang="en-US" b="1" dirty="0" smtClean="0"/>
              <a:t>월화드라마 </a:t>
            </a:r>
            <a:r>
              <a:rPr lang="en-US" altLang="ko-KR" b="1" dirty="0" smtClean="0"/>
              <a:t>‘</a:t>
            </a:r>
            <a:r>
              <a:rPr lang="ko-KR" altLang="en-US" b="1" dirty="0" err="1" smtClean="0"/>
              <a:t>미세스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캅</a:t>
            </a:r>
            <a:r>
              <a:rPr lang="en-US" altLang="ko-KR" b="1" dirty="0" smtClean="0"/>
              <a:t>’- </a:t>
            </a:r>
            <a:r>
              <a:rPr lang="ko-KR" altLang="en-US" b="1" dirty="0" err="1" smtClean="0"/>
              <a:t>코베아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업계최초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552" y="1700809"/>
            <a:ext cx="3600400" cy="19864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7016" y="1700808"/>
            <a:ext cx="3600400" cy="201622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552" y="4365104"/>
            <a:ext cx="3600400" cy="201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016" y="4339883"/>
            <a:ext cx="3556620" cy="20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88" y="364594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왜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은 </a:t>
            </a:r>
            <a:r>
              <a:rPr lang="en-US" altLang="ko-KR" sz="2000" b="1" dirty="0" err="1" smtClean="0">
                <a:solidFill>
                  <a:schemeClr val="bg1"/>
                </a:solidFill>
                <a:ea typeface="11롯데마트드림Bold" pitchFamily="18" charset="-127"/>
              </a:rPr>
              <a:t>MK.Innovation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인가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496" y="836712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b="1" dirty="0" smtClean="0">
                <a:solidFill>
                  <a:srgbClr val="FF0000"/>
                </a:solidFill>
              </a:rPr>
              <a:t>6.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만족도 높은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PPL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을 향한 다양한 네트웍 활용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6500" y="310583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2015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,2016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년 </a:t>
            </a:r>
            <a:r>
              <a:rPr lang="en-US" altLang="ko-KR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 KBS</a:t>
            </a:r>
            <a:r>
              <a:rPr lang="ko-KR" altLang="en-US" b="1" dirty="0" smtClean="0">
                <a:solidFill>
                  <a:schemeClr val="bg1"/>
                </a:solidFill>
                <a:latin typeface="11롯데마트드림Bold" pitchFamily="18" charset="-127"/>
                <a:ea typeface="11롯데마트드림Bold" pitchFamily="18" charset="-127"/>
              </a:rPr>
              <a:t>연기대상 시상식 가상광고 및 간접광기대상 시상식 가상광고 및 간접광고</a:t>
            </a:r>
            <a:endParaRPr lang="ko-KR" altLang="en-US" b="1" dirty="0">
              <a:solidFill>
                <a:schemeClr val="bg1"/>
              </a:solidFill>
              <a:latin typeface="11롯데마트드림Bold" pitchFamily="18" charset="-127"/>
              <a:ea typeface="11롯데마트드림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1268760"/>
            <a:ext cx="892899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Arial Unicode MS"/>
                <a:ea typeface="Arial Unicode MS"/>
                <a:cs typeface="Arial Unicode MS"/>
              </a:rPr>
              <a:t>▶ </a:t>
            </a:r>
            <a:r>
              <a:rPr lang="en-US" altLang="ko-KR" sz="2000" b="1" dirty="0" smtClean="0"/>
              <a:t>KBS</a:t>
            </a:r>
            <a:r>
              <a:rPr lang="ko-KR" altLang="en-US" sz="2000" b="1" dirty="0" smtClean="0"/>
              <a:t>수목드라마 </a:t>
            </a:r>
            <a:r>
              <a:rPr lang="en-US" altLang="ko-KR" sz="2000" b="1" dirty="0" smtClean="0"/>
              <a:t>‘</a:t>
            </a:r>
            <a:r>
              <a:rPr lang="ko-KR" altLang="en-US" sz="2000" b="1" dirty="0" err="1" smtClean="0"/>
              <a:t>공항가는길</a:t>
            </a:r>
            <a:r>
              <a:rPr lang="en-US" altLang="ko-KR" sz="2000" b="1" dirty="0" smtClean="0"/>
              <a:t>’- </a:t>
            </a:r>
            <a:r>
              <a:rPr lang="ko-KR" altLang="en-US" sz="2000" b="1" dirty="0" err="1" smtClean="0"/>
              <a:t>재규어랜드로버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드론촬영기사활용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 </a:t>
            </a:r>
          </a:p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536" y="1700808"/>
            <a:ext cx="3925296" cy="233570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7016" y="1700809"/>
            <a:ext cx="3960440" cy="237626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2720" y="4149080"/>
            <a:ext cx="4953000" cy="249212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xmlns="" val="18262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4019" y="332656"/>
            <a:ext cx="894146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PPL</a:t>
            </a:r>
            <a:r>
              <a:rPr lang="ko-KR" altLang="en-US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진행  </a:t>
            </a:r>
            <a:r>
              <a:rPr lang="en-US" altLang="ko-KR" sz="2000" b="1" dirty="0" smtClean="0">
                <a:solidFill>
                  <a:schemeClr val="bg1"/>
                </a:solidFill>
                <a:ea typeface="11롯데마트드림Bold" pitchFamily="18" charset="-127"/>
              </a:rPr>
              <a:t>(2013’~2015’)</a:t>
            </a:r>
            <a:endParaRPr lang="ko-KR" altLang="en-US" sz="2000" b="1" dirty="0">
              <a:solidFill>
                <a:schemeClr val="bg1"/>
              </a:solidFill>
              <a:ea typeface="11롯데마트드림Bold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04482962"/>
              </p:ext>
            </p:extLst>
          </p:nvPr>
        </p:nvGraphicFramePr>
        <p:xfrm>
          <a:off x="416497" y="973841"/>
          <a:ext cx="8928991" cy="56889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79"/>
                <a:gridCol w="1152128"/>
                <a:gridCol w="1656184"/>
                <a:gridCol w="2284003"/>
                <a:gridCol w="1591491"/>
                <a:gridCol w="1525106"/>
              </a:tblGrid>
              <a:tr h="222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년 도</a:t>
                      </a:r>
                      <a:endParaRPr lang="ko-KR" altLang="en-US" sz="120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방송사</a:t>
                      </a:r>
                      <a:endParaRPr lang="ko-KR" altLang="en-US" sz="12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 목</a:t>
                      </a:r>
                      <a:endParaRPr lang="ko-KR" altLang="en-US" sz="12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 연 </a:t>
                      </a:r>
                      <a:endParaRPr lang="ko-KR" altLang="en-US" sz="12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광 고 주</a:t>
                      </a:r>
                      <a:endParaRPr lang="ko-KR" altLang="en-US" sz="1200" dirty="0"/>
                    </a:p>
                  </a:txBody>
                  <a:tcPr marL="99060" marR="990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 고</a:t>
                      </a:r>
                      <a:endParaRPr lang="ko-KR" altLang="en-US" sz="1200" dirty="0"/>
                    </a:p>
                  </a:txBody>
                  <a:tcPr marL="99060" marR="990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366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2013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KBS2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직장의 신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김혜수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 오지호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정유미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삼양식품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PIAGET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09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KBS2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*</a:t>
                      </a:r>
                      <a:r>
                        <a:rPr lang="ko-KR" altLang="en-US" sz="1000" b="1" dirty="0" smtClean="0"/>
                        <a:t>상어</a:t>
                      </a:r>
                      <a:endParaRPr lang="ko-KR" altLang="en-US" sz="10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김남길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손예진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이하늬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주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err="1" smtClean="0"/>
                        <a:t>망고식스</a:t>
                      </a:r>
                      <a:endParaRPr lang="en-US" altLang="ko-KR" sz="9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㈜</a:t>
                      </a:r>
                      <a:r>
                        <a:rPr lang="ko-KR" altLang="en-US" sz="900" dirty="0" err="1" smtClean="0"/>
                        <a:t>페르노리카</a:t>
                      </a:r>
                      <a:endParaRPr lang="en-US" altLang="ko-KR" sz="9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마케팅총괄</a:t>
                      </a:r>
                      <a:endParaRPr lang="ko-KR" altLang="en-US" sz="9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0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SBS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황금의 제국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손현주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이요원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고수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재규어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랜드로버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㈜</a:t>
                      </a:r>
                      <a:r>
                        <a:rPr lang="ko-KR" altLang="en-US" sz="900" dirty="0" err="1" smtClean="0"/>
                        <a:t>페르노리카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차량협찬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4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SBS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수상한 가정부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최지우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이성재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왕지혜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코베아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바우데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IBK</a:t>
                      </a:r>
                      <a:r>
                        <a:rPr lang="ko-KR" altLang="en-US" sz="900" dirty="0" smtClean="0"/>
                        <a:t>기업은행</a:t>
                      </a:r>
                      <a:endParaRPr lang="en-US" altLang="ko-KR" sz="9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en-US" altLang="ko-KR" sz="9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KBS2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총리와 나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이범수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윤아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채정안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㈜니콘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2014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SBS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너희들은 포위됐다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차승원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이승기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고아라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코베아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4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OCN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리셋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천정명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김소현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박원상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TOMS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4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중국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소후닷컴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동남위성</a:t>
                      </a:r>
                      <a:r>
                        <a:rPr lang="en-US" altLang="ko-KR" sz="900" dirty="0" smtClean="0"/>
                        <a:t>TV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 smtClean="0"/>
                        <a:t>*</a:t>
                      </a:r>
                      <a:r>
                        <a:rPr lang="ko-KR" altLang="en-US" sz="1000" b="1" baseline="0" dirty="0" smtClean="0"/>
                        <a:t>진 </a:t>
                      </a:r>
                      <a:r>
                        <a:rPr lang="ko-KR" altLang="en-US" sz="1000" b="1" baseline="0" dirty="0" err="1" smtClean="0"/>
                        <a:t>애재경도</a:t>
                      </a:r>
                      <a:endParaRPr lang="ko-KR" altLang="en-US" sz="10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타오징잉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err="1" smtClean="0"/>
                        <a:t>리리런</a:t>
                      </a:r>
                      <a:r>
                        <a:rPr lang="ko-KR" altLang="en-US" sz="900" dirty="0" smtClean="0"/>
                        <a:t>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왕정량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err="1" smtClean="0"/>
                        <a:t>쉬징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천허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err="1" smtClean="0"/>
                        <a:t>쉬징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동화면세점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박물관은 살아있다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테디베어뮤지엄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테디밸리리조트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마케팅총괄</a:t>
                      </a:r>
                      <a:endParaRPr lang="en-US" altLang="ko-KR" sz="900" b="1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4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OCN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닥터 </a:t>
                      </a:r>
                      <a:r>
                        <a:rPr lang="ko-KR" altLang="en-US" sz="900" dirty="0" err="1" smtClean="0"/>
                        <a:t>프로스트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송창의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정은채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성지루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PIAGET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20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MBC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전설의 마녀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한지혜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하석진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고두심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COLMAR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PIAGET</a:t>
                      </a:r>
                    </a:p>
                    <a:p>
                      <a:pPr algn="ctr" latinLnBrk="1"/>
                      <a:r>
                        <a:rPr lang="en-US" altLang="ko-KR" sz="900" dirty="0" err="1" smtClean="0"/>
                        <a:t>Cristian</a:t>
                      </a:r>
                      <a:r>
                        <a:rPr lang="en-US" altLang="ko-KR" sz="900" baseline="0" dirty="0" smtClean="0"/>
                        <a:t> Dior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4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SBS</a:t>
                      </a:r>
                      <a:endParaRPr lang="ko-KR" altLang="en-US" sz="11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하이드</a:t>
                      </a:r>
                      <a:r>
                        <a:rPr lang="ko-KR" altLang="en-US" sz="900" dirty="0" smtClean="0"/>
                        <a:t> 지킬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나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현빈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한지민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성준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씨클로트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제작협찬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2015</a:t>
                      </a:r>
                      <a:r>
                        <a:rPr lang="ko-KR" altLang="en-US" sz="1200" dirty="0" smtClean="0"/>
                        <a:t>년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SBS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*</a:t>
                      </a:r>
                      <a:r>
                        <a:rPr lang="ko-KR" altLang="en-US" sz="1000" b="1" dirty="0" smtClean="0"/>
                        <a:t>냄새를 보는 소녀</a:t>
                      </a:r>
                      <a:endParaRPr lang="ko-KR" altLang="en-US" sz="10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박유천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신세경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남궁민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Dior</a:t>
                      </a:r>
                    </a:p>
                    <a:p>
                      <a:pPr algn="ctr" latinLnBrk="1"/>
                      <a:r>
                        <a:rPr lang="ko-KR" altLang="en-US" sz="900" dirty="0" smtClean="0"/>
                        <a:t>㈜니콘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마케팅총괄</a:t>
                      </a:r>
                      <a:endParaRPr lang="ko-KR" altLang="en-US" sz="900" b="1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SBS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미세스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캅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김희애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김민종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손호준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코베아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트랑고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제작지원</a:t>
                      </a:r>
                      <a:endParaRPr lang="en-US" altLang="ko-KR" sz="9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슈퍼맨이 돌아왔다</a:t>
                      </a:r>
                      <a:r>
                        <a:rPr lang="en-US" altLang="ko-KR" sz="900" dirty="0" smtClean="0"/>
                        <a:t> 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송일국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이휘재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추성훈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양만수협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간접광고</a:t>
                      </a:r>
                      <a:endParaRPr lang="en-US" altLang="ko-KR" sz="900" dirty="0" smtClean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0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KBS2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KBS</a:t>
                      </a:r>
                      <a:r>
                        <a:rPr lang="ko-KR" altLang="en-US" sz="900" dirty="0" smtClean="0"/>
                        <a:t>연기대상 시상식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전현무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박보검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김소현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PIAGET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가상광고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간접광고</a:t>
                      </a:r>
                      <a:endParaRPr lang="ko-KR" altLang="en-US" sz="9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9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4705</TotalTime>
  <Words>1067</Words>
  <Application>Microsoft Office PowerPoint</Application>
  <PresentationFormat>A4 용지(210x297mm)</PresentationFormat>
  <Paragraphs>285</Paragraphs>
  <Slides>11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슬라이드 1</vt:lpstr>
      <vt:lpstr>Why MK?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Company>XXXX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USER00</dc:creator>
  <cp:lastModifiedBy>Innovation MK</cp:lastModifiedBy>
  <cp:revision>306</cp:revision>
  <cp:lastPrinted>2018-03-26T04:31:03Z</cp:lastPrinted>
  <dcterms:created xsi:type="dcterms:W3CDTF">2013-01-17T06:27:33Z</dcterms:created>
  <dcterms:modified xsi:type="dcterms:W3CDTF">2018-10-21T07:31:44Z</dcterms:modified>
</cp:coreProperties>
</file>